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70" r:id="rId7"/>
    <p:sldId id="280" r:id="rId8"/>
    <p:sldId id="287" r:id="rId9"/>
    <p:sldId id="260" r:id="rId10"/>
    <p:sldId id="301" r:id="rId11"/>
    <p:sldId id="302" r:id="rId12"/>
    <p:sldId id="261" r:id="rId13"/>
    <p:sldId id="281" r:id="rId14"/>
    <p:sldId id="262" r:id="rId15"/>
    <p:sldId id="297" r:id="rId16"/>
    <p:sldId id="282" r:id="rId17"/>
    <p:sldId id="299" r:id="rId18"/>
    <p:sldId id="285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0"/>
        <p:guide pos="2859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494280"/>
            <a:ext cx="7772400" cy="1470025"/>
          </a:xfrm>
        </p:spPr>
        <p:txBody>
          <a:bodyPr anchor="ctr" anchorCtr="0"/>
          <a:p>
            <a:pPr defTabSz="914400">
              <a:buNone/>
            </a:pPr>
            <a:r>
              <a:rPr lang="zh-CN" sz="6000" b="1" kern="1200" baseline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缴存单位预约办理</a:t>
            </a:r>
            <a:br>
              <a:rPr lang="zh-CN" sz="6000" b="1" kern="1200" baseline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sz="6000" b="1" kern="1200" baseline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年度调整操作指引</a:t>
            </a:r>
            <a:br>
              <a:rPr lang="zh-CN" sz="6000" b="1" kern="1200" baseline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sz="4400" b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（请使用幻灯片放映方式浏览）</a:t>
            </a:r>
            <a:endParaRPr lang="zh-CN" sz="4400" b="1" kern="1200" baseline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" y="48895"/>
            <a:ext cx="9055735" cy="6760845"/>
          </a:xfrm>
          <a:prstGeom prst="rect">
            <a:avLst/>
          </a:prstGeom>
        </p:spPr>
      </p:pic>
      <p:sp>
        <p:nvSpPr>
          <p:cNvPr id="8" name="椭圆形标注 7"/>
          <p:cNvSpPr/>
          <p:nvPr/>
        </p:nvSpPr>
        <p:spPr>
          <a:xfrm>
            <a:off x="604520" y="2306320"/>
            <a:ext cx="2016125" cy="1368425"/>
          </a:xfrm>
          <a:prstGeom prst="wedgeEllipseCallout">
            <a:avLst>
              <a:gd name="adj1" fmla="val 59291"/>
              <a:gd name="adj2" fmla="val -51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填写办理人姓名、证件类型及证件号码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7" name="椭圆形标注 26"/>
          <p:cNvSpPr/>
          <p:nvPr/>
        </p:nvSpPr>
        <p:spPr>
          <a:xfrm>
            <a:off x="6022975" y="4724400"/>
            <a:ext cx="2016125" cy="1368425"/>
          </a:xfrm>
          <a:prstGeom prst="wedgeEllipseCallout">
            <a:avLst>
              <a:gd name="adj1" fmla="val -58566"/>
              <a:gd name="adj2" fmla="val -5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选择办理日期和时段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8" name="椭圆形标注 27"/>
          <p:cNvSpPr/>
          <p:nvPr/>
        </p:nvSpPr>
        <p:spPr>
          <a:xfrm>
            <a:off x="6189980" y="2816860"/>
            <a:ext cx="2016125" cy="1368425"/>
          </a:xfrm>
          <a:prstGeom prst="wedgeEllipseCallout">
            <a:avLst>
              <a:gd name="adj1" fmla="val -66251"/>
              <a:gd name="adj2" fmla="val -27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录入接收短信验证码的手机号码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9" name="椭圆形标注 28"/>
          <p:cNvSpPr/>
          <p:nvPr/>
        </p:nvSpPr>
        <p:spPr>
          <a:xfrm>
            <a:off x="6189980" y="5523865"/>
            <a:ext cx="2016125" cy="1368425"/>
          </a:xfrm>
          <a:prstGeom prst="wedgeEllipseCallout">
            <a:avLst>
              <a:gd name="adj1" fmla="val -61937"/>
              <a:gd name="adj2" fmla="val -35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点击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发送验证码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，手机获取验证码后录入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0" name="同侧圆角矩形 29">
            <a:hlinkClick r:id="" action="ppaction://hlinkshowjump?jump=nextslide"/>
          </p:cNvPr>
          <p:cNvSpPr/>
          <p:nvPr/>
        </p:nvSpPr>
        <p:spPr>
          <a:xfrm>
            <a:off x="4512945" y="6235700"/>
            <a:ext cx="1565275" cy="346075"/>
          </a:xfrm>
          <a:prstGeom prst="round2Same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云形 30"/>
          <p:cNvSpPr/>
          <p:nvPr/>
        </p:nvSpPr>
        <p:spPr>
          <a:xfrm>
            <a:off x="197485" y="4508500"/>
            <a:ext cx="3096260" cy="18002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预约信息录入完成后点击提交按钮，界面提示操作成功，则该预约办理完成。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6189980" y="1747520"/>
            <a:ext cx="2016125" cy="1368425"/>
          </a:xfrm>
          <a:prstGeom prst="wedgeEllipseCallout">
            <a:avLst>
              <a:gd name="adj1" fmla="val -58566"/>
              <a:gd name="adj2" fmla="val -5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录入需办理业务的单位名称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" name="椭圆形标注 23"/>
          <p:cNvSpPr/>
          <p:nvPr/>
        </p:nvSpPr>
        <p:spPr>
          <a:xfrm>
            <a:off x="6189980" y="3482340"/>
            <a:ext cx="2016125" cy="1368425"/>
          </a:xfrm>
          <a:prstGeom prst="wedgeEllipseCallout">
            <a:avLst>
              <a:gd name="adj1" fmla="val -65244"/>
              <a:gd name="adj2" fmla="val -36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选择具体办理的网点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10" grpId="0" bldLvl="0" animBg="1"/>
      <p:bldP spid="10" grpId="1" bldLvl="0" animBg="1"/>
      <p:bldP spid="24" grpId="0" bldLvl="0" animBg="1"/>
      <p:bldP spid="24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465705"/>
            <a:ext cx="8229600" cy="1522730"/>
          </a:xfrm>
        </p:spPr>
        <p:txBody>
          <a:bodyPr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中心微信公众号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年度调整预约流程</a:t>
            </a:r>
            <a:b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8925" y="44450"/>
            <a:ext cx="3327400" cy="6475730"/>
          </a:xfrm>
          <a:prstGeom prst="rect">
            <a:avLst/>
          </a:prstGeom>
        </p:spPr>
      </p:pic>
      <p:sp>
        <p:nvSpPr>
          <p:cNvPr id="5" name="圆角矩形 4">
            <a:hlinkClick r:id="" action="ppaction://hlinkshowjump?jump=nextslide"/>
          </p:cNvPr>
          <p:cNvSpPr/>
          <p:nvPr/>
        </p:nvSpPr>
        <p:spPr>
          <a:xfrm>
            <a:off x="2928620" y="2505710"/>
            <a:ext cx="3016250" cy="38163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形标注 26"/>
          <p:cNvSpPr/>
          <p:nvPr/>
        </p:nvSpPr>
        <p:spPr>
          <a:xfrm>
            <a:off x="5944870" y="2980690"/>
            <a:ext cx="2439035" cy="1503680"/>
          </a:xfrm>
          <a:prstGeom prst="wedgeEllipseCallout">
            <a:avLst>
              <a:gd name="adj1" fmla="val -58566"/>
              <a:gd name="adj2" fmla="val -5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在</a:t>
            </a:r>
            <a:r>
              <a:rPr lang="zh-CN" altLang="en-US" sz="1800" b="1">
                <a:solidFill>
                  <a:srgbClr val="FF0000"/>
                </a:solidFill>
                <a:sym typeface="+mn-ea"/>
              </a:rPr>
              <a:t>官方微信公众号首页选择</a:t>
            </a:r>
            <a:r>
              <a:rPr lang="en-US" altLang="zh-CN" sz="1800" b="1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1800" b="1">
                <a:solidFill>
                  <a:srgbClr val="FF0000"/>
                </a:solidFill>
                <a:sym typeface="+mn-ea"/>
              </a:rPr>
              <a:t>单位业务预约</a:t>
            </a:r>
            <a:r>
              <a:rPr lang="en-US" altLang="zh-CN" sz="1800" b="1">
                <a:solidFill>
                  <a:srgbClr val="FF0000"/>
                </a:solidFill>
                <a:sym typeface="+mn-ea"/>
              </a:rPr>
              <a:t>”</a:t>
            </a:r>
            <a:endParaRPr lang="en-US" altLang="zh-CN" sz="1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2390" y="56515"/>
            <a:ext cx="3464560" cy="6744970"/>
          </a:xfrm>
          <a:prstGeom prst="rect">
            <a:avLst/>
          </a:prstGeom>
        </p:spPr>
      </p:pic>
      <p:sp>
        <p:nvSpPr>
          <p:cNvPr id="5" name="圆角矩形 4">
            <a:hlinkClick r:id="" action="ppaction://hlinkshowjump?jump=nextslide"/>
          </p:cNvPr>
          <p:cNvSpPr/>
          <p:nvPr/>
        </p:nvSpPr>
        <p:spPr>
          <a:xfrm>
            <a:off x="2679700" y="3529330"/>
            <a:ext cx="1010920" cy="55943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形标注 26"/>
          <p:cNvSpPr/>
          <p:nvPr/>
        </p:nvSpPr>
        <p:spPr>
          <a:xfrm>
            <a:off x="4034155" y="4088765"/>
            <a:ext cx="2439035" cy="1503680"/>
          </a:xfrm>
          <a:prstGeom prst="wedgeEllipseCallout">
            <a:avLst>
              <a:gd name="adj1" fmla="val -58566"/>
              <a:gd name="adj2" fmla="val -5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rgbClr val="FF0000"/>
                </a:solidFill>
                <a:sym typeface="+mn-ea"/>
              </a:rPr>
              <a:t>在预约界面选择</a:t>
            </a:r>
            <a:r>
              <a:rPr lang="en-US" altLang="zh-CN" sz="1800" b="1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1800" b="1">
                <a:solidFill>
                  <a:srgbClr val="FF0000"/>
                </a:solidFill>
                <a:sym typeface="+mn-ea"/>
              </a:rPr>
              <a:t>单位业务</a:t>
            </a:r>
            <a:r>
              <a:rPr lang="en-US" altLang="zh-CN" sz="1800" b="1">
                <a:solidFill>
                  <a:srgbClr val="FF0000"/>
                </a:solidFill>
                <a:sym typeface="+mn-ea"/>
              </a:rPr>
              <a:t>”</a:t>
            </a:r>
            <a:endParaRPr lang="en-US" altLang="zh-CN" sz="1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6190" y="9525"/>
            <a:ext cx="3899535" cy="7590790"/>
          </a:xfrm>
          <a:prstGeom prst="rect">
            <a:avLst/>
          </a:prstGeom>
        </p:spPr>
      </p:pic>
      <p:sp>
        <p:nvSpPr>
          <p:cNvPr id="5" name="圆角矩形 4">
            <a:hlinkClick r:id="" action="ppaction://hlinkshowjump?jump=nextslide"/>
          </p:cNvPr>
          <p:cNvSpPr/>
          <p:nvPr/>
        </p:nvSpPr>
        <p:spPr>
          <a:xfrm>
            <a:off x="2688590" y="595630"/>
            <a:ext cx="3429000" cy="1503680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形标注 26"/>
          <p:cNvSpPr/>
          <p:nvPr/>
        </p:nvSpPr>
        <p:spPr>
          <a:xfrm>
            <a:off x="6435725" y="2192655"/>
            <a:ext cx="2439035" cy="1503680"/>
          </a:xfrm>
          <a:prstGeom prst="wedgeEllipseCallout">
            <a:avLst>
              <a:gd name="adj1" fmla="val -58566"/>
              <a:gd name="adj2" fmla="val -5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rgbClr val="FF0000"/>
                </a:solidFill>
                <a:sym typeface="+mn-ea"/>
              </a:rPr>
              <a:t>选择预约的网点类型</a:t>
            </a:r>
            <a:endParaRPr lang="zh-CN" altLang="en-US" sz="1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0995" y="34290"/>
            <a:ext cx="3382645" cy="6585585"/>
          </a:xfrm>
          <a:prstGeom prst="rect">
            <a:avLst/>
          </a:prstGeom>
        </p:spPr>
      </p:pic>
      <p:sp>
        <p:nvSpPr>
          <p:cNvPr id="5" name="圆角矩形 4">
            <a:hlinkClick r:id="" action="ppaction://hlinkshowjump?jump=nextslide"/>
          </p:cNvPr>
          <p:cNvSpPr/>
          <p:nvPr/>
        </p:nvSpPr>
        <p:spPr>
          <a:xfrm>
            <a:off x="4033520" y="290195"/>
            <a:ext cx="1078230" cy="1005840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形标注 26"/>
          <p:cNvSpPr/>
          <p:nvPr/>
        </p:nvSpPr>
        <p:spPr>
          <a:xfrm>
            <a:off x="5480050" y="1228725"/>
            <a:ext cx="2439035" cy="1503680"/>
          </a:xfrm>
          <a:prstGeom prst="wedgeEllipseCallout">
            <a:avLst>
              <a:gd name="adj1" fmla="val -58566"/>
              <a:gd name="adj2" fmla="val -5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rgbClr val="FF0000"/>
                </a:solidFill>
                <a:sym typeface="+mn-ea"/>
              </a:rPr>
              <a:t>选择年度调整业务后进入下一步</a:t>
            </a:r>
            <a:endParaRPr lang="zh-CN" altLang="en-US" sz="1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11430"/>
            <a:ext cx="3056255" cy="6835140"/>
          </a:xfrm>
          <a:prstGeom prst="rect">
            <a:avLst/>
          </a:prstGeom>
        </p:spPr>
      </p:pic>
      <p:sp>
        <p:nvSpPr>
          <p:cNvPr id="8" name="椭圆形标注 7"/>
          <p:cNvSpPr/>
          <p:nvPr/>
        </p:nvSpPr>
        <p:spPr>
          <a:xfrm>
            <a:off x="6232525" y="385445"/>
            <a:ext cx="2016125" cy="1368425"/>
          </a:xfrm>
          <a:prstGeom prst="wedgeEllipseCallout">
            <a:avLst>
              <a:gd name="adj1" fmla="val -69055"/>
              <a:gd name="adj2" fmla="val -1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录入单位名称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633730" y="1812925"/>
            <a:ext cx="2016125" cy="1368425"/>
          </a:xfrm>
          <a:prstGeom prst="wedgeEllipseCallout">
            <a:avLst>
              <a:gd name="adj1" fmla="val 54251"/>
              <a:gd name="adj2" fmla="val -54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录入办理人姓名、证件类型、证件号码及手机号码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" name="椭圆形标注 23"/>
          <p:cNvSpPr/>
          <p:nvPr/>
        </p:nvSpPr>
        <p:spPr>
          <a:xfrm>
            <a:off x="485775" y="3608705"/>
            <a:ext cx="2016125" cy="1368425"/>
          </a:xfrm>
          <a:prstGeom prst="wedgeEllipseCallout">
            <a:avLst>
              <a:gd name="adj1" fmla="val 53433"/>
              <a:gd name="adj2" fmla="val -54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选择具体办理的银行网点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6" name="椭圆形标注 25"/>
          <p:cNvSpPr/>
          <p:nvPr/>
        </p:nvSpPr>
        <p:spPr>
          <a:xfrm>
            <a:off x="6063615" y="3319145"/>
            <a:ext cx="2016125" cy="1368425"/>
          </a:xfrm>
          <a:prstGeom prst="wedgeEllipseCallout">
            <a:avLst>
              <a:gd name="adj1" fmla="val -62346"/>
              <a:gd name="adj2" fmla="val 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选择办理日期和时段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8" name="椭圆形标注 27"/>
          <p:cNvSpPr/>
          <p:nvPr/>
        </p:nvSpPr>
        <p:spPr>
          <a:xfrm>
            <a:off x="337820" y="5205730"/>
            <a:ext cx="2312035" cy="1622425"/>
          </a:xfrm>
          <a:prstGeom prst="wedgeEllipseCallout">
            <a:avLst>
              <a:gd name="adj1" fmla="val 58624"/>
              <a:gd name="adj2" fmla="val -5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录入手机验证码和图像验证码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6148070" y="5205095"/>
            <a:ext cx="2581275" cy="1623060"/>
          </a:xfrm>
          <a:prstGeom prst="wedgeEllipseCallout">
            <a:avLst>
              <a:gd name="adj1" fmla="val -61808"/>
              <a:gd name="adj2" fmla="val -19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  <a:sym typeface="+mn-ea"/>
              </a:rPr>
              <a:t>预约信息录入完成后点击提交按钮，界面提示操作成功，则该预约办理完成。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877820" y="5464175"/>
            <a:ext cx="2940685" cy="32575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  <p:bldP spid="24" grpId="0" bldLvl="0" animBg="1"/>
      <p:bldP spid="26" grpId="0" bldLvl="0" animBg="1"/>
      <p:bldP spid="28" grpId="0" bldLvl="0" animBg="1"/>
      <p:bldP spid="9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5705"/>
            <a:ext cx="8229600" cy="1522730"/>
          </a:xfrm>
        </p:spPr>
        <p:txBody>
          <a:bodyPr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第一步：表格填写</a:t>
            </a:r>
            <a:b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《住房公积金年度缴存调整批处理文件》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65" y="140335"/>
            <a:ext cx="9168130" cy="6397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60805" y="1536700"/>
            <a:ext cx="642239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注意：</a:t>
            </a:r>
            <a:endParaRPr lang="zh-CN" altLang="en-US" sz="4000" b="1">
              <a:solidFill>
                <a:srgbClr val="FF0000"/>
              </a:solidFill>
            </a:endParaRPr>
          </a:p>
          <a:p>
            <a:r>
              <a:rPr lang="zh-CN" altLang="en-US" sz="4000" b="1">
                <a:solidFill>
                  <a:srgbClr val="FF0000"/>
                </a:solidFill>
              </a:rPr>
              <a:t>        电子表格格式已设定好，填写时请不要改动单元格格式！</a:t>
            </a:r>
            <a:endParaRPr lang="zh-CN" altLang="en-US" sz="4000" b="1">
              <a:solidFill>
                <a:srgbClr val="FF0000"/>
              </a:solidFill>
            </a:endParaRPr>
          </a:p>
          <a:p>
            <a:r>
              <a:rPr lang="zh-CN" altLang="en-US" sz="4000" b="1">
                <a:solidFill>
                  <a:srgbClr val="FF0000"/>
                </a:solidFill>
              </a:rPr>
              <a:t>         表格内请勿保留函数公式！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566420" y="1733550"/>
            <a:ext cx="2289175" cy="1170305"/>
          </a:xfrm>
          <a:prstGeom prst="cloudCallout">
            <a:avLst>
              <a:gd name="adj1" fmla="val 27278"/>
              <a:gd name="adj2" fmla="val -65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单位目前在缴职工人数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7092315" y="2201545"/>
            <a:ext cx="216535" cy="34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8327390" y="2075815"/>
            <a:ext cx="216535" cy="474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形标注 8"/>
          <p:cNvSpPr/>
          <p:nvPr/>
        </p:nvSpPr>
        <p:spPr>
          <a:xfrm>
            <a:off x="6023610" y="537845"/>
            <a:ext cx="3132455" cy="1738630"/>
          </a:xfrm>
          <a:prstGeom prst="wedgeEllipseCallout">
            <a:avLst>
              <a:gd name="adj1" fmla="val -67778"/>
              <a:gd name="adj2" fmla="val 6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调整后所有职工的月缴存金额合计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（即表格中的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单位缴存额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和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个人缴存额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合计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768465" y="2550160"/>
            <a:ext cx="864235" cy="86423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7957185" y="2550160"/>
            <a:ext cx="956945" cy="86423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加号 14"/>
          <p:cNvSpPr/>
          <p:nvPr/>
        </p:nvSpPr>
        <p:spPr>
          <a:xfrm>
            <a:off x="7632700" y="2853055"/>
            <a:ext cx="288290" cy="2489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云形标注 15"/>
          <p:cNvSpPr/>
          <p:nvPr/>
        </p:nvSpPr>
        <p:spPr>
          <a:xfrm>
            <a:off x="3677920" y="1901825"/>
            <a:ext cx="2592070" cy="1318260"/>
          </a:xfrm>
          <a:prstGeom prst="cloudCallout">
            <a:avLst>
              <a:gd name="adj1" fmla="val 42797"/>
              <a:gd name="adj2" fmla="val -66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填写公积金系统登记的单位名称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997585" y="1628775"/>
            <a:ext cx="2016125" cy="1368425"/>
          </a:xfrm>
          <a:prstGeom prst="wedgeEllipseCallout">
            <a:avLst>
              <a:gd name="adj1" fmla="val -58566"/>
              <a:gd name="adj2" fmla="val -5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填写公积金系统登记的单位账号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1721485" y="3594735"/>
            <a:ext cx="2304415" cy="1292225"/>
          </a:xfrm>
          <a:prstGeom prst="wedgeRoundRectCallout">
            <a:avLst>
              <a:gd name="adj1" fmla="val -42835"/>
              <a:gd name="adj2" fmla="val -73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填写职工在公积金系统登记的证件号码，并非公积金账号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2090420" y="3729990"/>
            <a:ext cx="2448560" cy="1511935"/>
          </a:xfrm>
          <a:prstGeom prst="wedgeRoundRectCallout">
            <a:avLst>
              <a:gd name="adj1" fmla="val -19087"/>
              <a:gd name="adj2" fmla="val -77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标注 20"/>
          <p:cNvSpPr/>
          <p:nvPr/>
        </p:nvSpPr>
        <p:spPr>
          <a:xfrm>
            <a:off x="1721485" y="3729990"/>
            <a:ext cx="3420745" cy="1882775"/>
          </a:xfrm>
          <a:prstGeom prst="wedgeRoundRectCallout">
            <a:avLst>
              <a:gd name="adj1" fmla="val 19259"/>
              <a:gd name="adj2" fmla="val -759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“上年度月均工资”、“缴存基数”两项以“元”为单位（无需填写“元”字样），可保留两位小数。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缴存基数需在调整年度范围内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4251325" y="3594735"/>
            <a:ext cx="2229485" cy="1292860"/>
          </a:xfrm>
          <a:prstGeom prst="wedgeRoundRectCallout">
            <a:avLst>
              <a:gd name="adj1" fmla="val -15280"/>
              <a:gd name="adj2" fmla="val -731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“单位缴存比例”需在调整年度范围内，取整数，无%号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7470140" y="3808730"/>
            <a:ext cx="1512570" cy="864235"/>
          </a:xfrm>
          <a:prstGeom prst="wedgeRoundRectCallout">
            <a:avLst>
              <a:gd name="adj1" fmla="val 1469"/>
              <a:gd name="adj2" fmla="val -1175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圆角矩形标注 24"/>
          <p:cNvSpPr/>
          <p:nvPr/>
        </p:nvSpPr>
        <p:spPr>
          <a:xfrm>
            <a:off x="5566410" y="3594735"/>
            <a:ext cx="3416300" cy="1891030"/>
          </a:xfrm>
          <a:prstGeom prst="wedgeRoundRectCallout">
            <a:avLst>
              <a:gd name="adj1" fmla="val -4144"/>
              <a:gd name="adj2" fmla="val -639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“单位缴存额”和“个人缴存额”两项以元为单位（无需录入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元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），四舍五入取整数。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建议使用函数计算：=ROUND(缴存基数*缴存比例/100,0）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5292725" y="3729990"/>
            <a:ext cx="2628900" cy="1406525"/>
          </a:xfrm>
          <a:prstGeom prst="wedgeRoundRectCallout">
            <a:avLst>
              <a:gd name="adj1" fmla="val -15542"/>
              <a:gd name="adj2" fmla="val -666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“个人缴存比例”不低于“单位缴存比例”，且需在调整年度范围内，取整数，无需录入“%”号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659130" y="3594735"/>
            <a:ext cx="2353945" cy="1541145"/>
          </a:xfrm>
          <a:prstGeom prst="wedgeRoundRectCallout">
            <a:avLst>
              <a:gd name="adj1" fmla="val -43884"/>
              <a:gd name="adj2" fmla="val -782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b="1">
                <a:solidFill>
                  <a:srgbClr val="FF0000"/>
                </a:solidFill>
              </a:rPr>
              <a:t>填写“姓名”项时，请依照职工的缴存信息保持两者间的一一对应关系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1721485" y="1733550"/>
            <a:ext cx="4055110" cy="2694305"/>
          </a:xfrm>
          <a:prstGeom prst="cloudCallout">
            <a:avLst>
              <a:gd name="adj1" fmla="val -43877"/>
              <a:gd name="adj2" fmla="val -54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填写单位末次汇缴年月的次月，填写格式：YYYYMM（如：单位末次汇缴年月</a:t>
            </a:r>
            <a:r>
              <a:rPr lang="en-US" altLang="zh-CN" b="1">
                <a:solidFill>
                  <a:srgbClr val="FF0000"/>
                </a:solidFill>
              </a:rPr>
              <a:t>202406</a:t>
            </a:r>
            <a:r>
              <a:rPr lang="zh-CN" altLang="en-US" b="1">
                <a:solidFill>
                  <a:srgbClr val="FF0000"/>
                </a:solidFill>
              </a:rPr>
              <a:t>，启用年月则填写</a:t>
            </a:r>
            <a:r>
              <a:rPr lang="en-US" altLang="zh-CN" b="1">
                <a:solidFill>
                  <a:srgbClr val="FF0000"/>
                </a:solidFill>
              </a:rPr>
              <a:t>202407</a:t>
            </a:r>
            <a:r>
              <a:rPr lang="zh-CN" altLang="en-US" b="1">
                <a:solidFill>
                  <a:srgbClr val="FF0000"/>
                </a:solidFill>
              </a:rPr>
              <a:t>）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9" grpId="1" animBg="1"/>
      <p:bldP spid="10" grpId="1" animBg="1"/>
      <p:bldP spid="12" grpId="1" animBg="1"/>
      <p:bldP spid="13" grpId="1" animBg="1"/>
      <p:bldP spid="14" grpId="1" animBg="1"/>
      <p:bldP spid="15" grpId="1" animBg="1"/>
      <p:bldP spid="16" grpId="0" bldLvl="0" animBg="1"/>
      <p:bldP spid="16" grpId="1" bldLvl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0" grpId="1" animBg="1"/>
      <p:bldP spid="21" grpId="1" animBg="1"/>
      <p:bldP spid="23" grpId="0" animBg="1"/>
      <p:bldP spid="23" grpId="1" animBg="1"/>
      <p:bldP spid="25" grpId="0" animBg="1"/>
      <p:bldP spid="26" grpId="0" animBg="1"/>
      <p:bldP spid="25" grpId="1" animBg="1"/>
      <p:bldP spid="26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465705"/>
            <a:ext cx="8229600" cy="1522730"/>
          </a:xfrm>
        </p:spPr>
        <p:txBody>
          <a:bodyPr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第二步：年度调整预约</a:t>
            </a:r>
            <a:b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表格填写完整后，未持有数字证书的单位经办人可登录中心网站、中心微信公众号预约到前台办理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465705"/>
            <a:ext cx="8229600" cy="1522730"/>
          </a:xfrm>
        </p:spPr>
        <p:txBody>
          <a:bodyPr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中心网站年度调整预约流程</a:t>
            </a:r>
            <a:b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" y="31750"/>
            <a:ext cx="9055100" cy="6810375"/>
          </a:xfrm>
          <a:prstGeom prst="rect">
            <a:avLst/>
          </a:prstGeom>
        </p:spPr>
      </p:pic>
      <p:sp>
        <p:nvSpPr>
          <p:cNvPr id="6" name="圆角矩形 5">
            <a:hlinkClick r:id="" action="ppaction://hlinkshowjump?jump=nextslide"/>
          </p:cNvPr>
          <p:cNvSpPr/>
          <p:nvPr/>
        </p:nvSpPr>
        <p:spPr>
          <a:xfrm>
            <a:off x="2051685" y="6012815"/>
            <a:ext cx="1080135" cy="648335"/>
          </a:xfrm>
          <a:prstGeom prst="roundRect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云形 7"/>
          <p:cNvSpPr/>
          <p:nvPr/>
        </p:nvSpPr>
        <p:spPr>
          <a:xfrm>
            <a:off x="2910840" y="4290695"/>
            <a:ext cx="3096260" cy="18002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进入住房公积金官方网站后，选择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业务预约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65" y="22860"/>
            <a:ext cx="9168130" cy="6836410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6059805" y="2827020"/>
            <a:ext cx="3096260" cy="18002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进入业务预约界面后，点击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单位业务预约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同侧圆角矩形 2">
            <a:hlinkClick r:id="" action="ppaction://hlinkshowjump?jump=nextslide"/>
          </p:cNvPr>
          <p:cNvSpPr/>
          <p:nvPr/>
        </p:nvSpPr>
        <p:spPr>
          <a:xfrm>
            <a:off x="807720" y="2915285"/>
            <a:ext cx="3517900" cy="1623060"/>
          </a:xfrm>
          <a:prstGeom prst="round2Same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" y="1308735"/>
            <a:ext cx="9109075" cy="4396105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6059805" y="2827020"/>
            <a:ext cx="3096260" cy="18002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在该界面选择办理的网点类型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4605"/>
            <a:ext cx="9156700" cy="7484110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6059805" y="2827020"/>
            <a:ext cx="3096260" cy="18002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在业务选择选择界面选择年度调整后，点击下一步进行预约信息录入。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同侧圆角矩形 2">
            <a:hlinkClick r:id="" action="ppaction://hlinkshowjump?jump=nextslide"/>
          </p:cNvPr>
          <p:cNvSpPr/>
          <p:nvPr/>
        </p:nvSpPr>
        <p:spPr>
          <a:xfrm>
            <a:off x="1788795" y="2018665"/>
            <a:ext cx="1327785" cy="989330"/>
          </a:xfrm>
          <a:prstGeom prst="round2Same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00B050"/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WPS 演示</Application>
  <PresentationFormat/>
  <Paragraphs>81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缴存单位预约办理 年度调整操作指引 （请使用幻灯片放映方式浏览）</vt:lpstr>
      <vt:lpstr>第一步：表格填写  《住房公积金年度缴存调整批处理文件》</vt:lpstr>
      <vt:lpstr>PowerPoint 演示文稿</vt:lpstr>
      <vt:lpstr>第二步：年度调整预约  表格填写完整后，未持有数字证书的单位经办人可登录中心网站、中心微信公众号预约到前台办理</vt:lpstr>
      <vt:lpstr>中心网站年度调整预约流程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中心微信公众号年度调整预约流程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网上办理年度调整</dc:title>
  <dc:creator>Vicon</dc:creator>
  <cp:lastModifiedBy>Administrator</cp:lastModifiedBy>
  <cp:revision>22</cp:revision>
  <dcterms:created xsi:type="dcterms:W3CDTF">2020-06-29T09:32:00Z</dcterms:created>
  <dcterms:modified xsi:type="dcterms:W3CDTF">2024-06-24T03:30:19Z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0F0BBB77447A40D7BDEE44F56DFEA6C9_12</vt:lpwstr>
  </property>
</Properties>
</file>